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3" r:id="rId3"/>
    <p:sldId id="260" r:id="rId4"/>
    <p:sldId id="257" r:id="rId5"/>
    <p:sldId id="264" r:id="rId6"/>
    <p:sldId id="258" r:id="rId7"/>
    <p:sldId id="266" r:id="rId8"/>
    <p:sldId id="267" r:id="rId9"/>
    <p:sldId id="265" r:id="rId10"/>
    <p:sldId id="259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A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159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yassettag.com/bike/" TargetMode="External"/><Relationship Id="rId4" Type="http://schemas.openxmlformats.org/officeDocument/2006/relationships/hyperlink" Target="https://www.nationalbikeregistry.com/" TargetMode="External"/><Relationship Id="rId5" Type="http://schemas.openxmlformats.org/officeDocument/2006/relationships/hyperlink" Target="bikeregistry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ikeindex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811347"/>
            <a:ext cx="6400800" cy="9398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Vermin Vibes 2"/>
              </a:rPr>
              <a:t>Blockchain Protected.</a:t>
            </a:r>
          </a:p>
          <a:p>
            <a:endParaRPr lang="en-US" sz="2400" dirty="0">
              <a:latin typeface="Vermin Vibes 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16744" y="417112"/>
            <a:ext cx="39105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600" b="1" dirty="0">
                <a:latin typeface="Vermin Vibes 2" panose="02000500000000000000" pitchFamily="2" charset="0"/>
              </a:rPr>
              <a:t>B</a:t>
            </a:r>
            <a:r>
              <a:rPr lang="en-US" sz="4800" b="1" dirty="0">
                <a:latin typeface="Vermin Vibes 2" panose="02000500000000000000" pitchFamily="2" charset="0"/>
              </a:rPr>
              <a:t>ike</a:t>
            </a:r>
            <a:r>
              <a:rPr lang="en-US" sz="5600" b="1" dirty="0">
                <a:latin typeface="Vermin Vibes 2" panose="02000500000000000000" pitchFamily="2" charset="0"/>
              </a:rPr>
              <a:t>D</a:t>
            </a:r>
            <a:r>
              <a:rPr lang="en-US" sz="4800" b="1" dirty="0">
                <a:latin typeface="Vermin Vibes 2" panose="02000500000000000000" pitchFamily="2" charset="0"/>
              </a:rPr>
              <a:t>eed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EE28063-91C2-4C83-8465-9352D9DA93F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622" y="1607906"/>
            <a:ext cx="3966754" cy="396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Vermin Vibes 2"/>
              </a:rPr>
              <a:t>The 30 Second Demo</a:t>
            </a:r>
          </a:p>
        </p:txBody>
      </p:sp>
      <p:pic>
        <p:nvPicPr>
          <p:cNvPr id="8" name="proveitbikedeed480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931704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u="sng" dirty="0" smtClean="0">
                <a:latin typeface="Vermin Vibes 2"/>
              </a:rPr>
              <a:t>Feature RECAP</a:t>
            </a:r>
            <a:endParaRPr lang="en-US" u="sng" dirty="0">
              <a:latin typeface="Vermin Vibes 2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93" y="1600200"/>
            <a:ext cx="2549838" cy="4525963"/>
          </a:xfrm>
        </p:spPr>
      </p:pic>
      <p:sp>
        <p:nvSpPr>
          <p:cNvPr id="9" name="TextBox 8"/>
          <p:cNvSpPr txBox="1"/>
          <p:nvPr/>
        </p:nvSpPr>
        <p:spPr>
          <a:xfrm>
            <a:off x="3758951" y="1636865"/>
            <a:ext cx="5029039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Proof of Ownership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Transfer </a:t>
            </a:r>
            <a:r>
              <a:rPr lang="en-US" sz="2400" dirty="0" smtClean="0"/>
              <a:t>of </a:t>
            </a:r>
            <a:r>
              <a:rPr lang="en-US" sz="2400" dirty="0"/>
              <a:t>Ownership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Theft and Recovery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Maintenance Tracking.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Supply </a:t>
            </a:r>
            <a:r>
              <a:rPr lang="en-US" sz="2400" dirty="0" smtClean="0"/>
              <a:t>Chain Tracking</a:t>
            </a:r>
            <a:r>
              <a:rPr lang="en-US" sz="2400" dirty="0" smtClean="0"/>
              <a:t>.</a:t>
            </a: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 Bike Record Searching.</a:t>
            </a:r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 Smart </a:t>
            </a:r>
            <a:r>
              <a:rPr lang="en-US" sz="2400" dirty="0" smtClean="0"/>
              <a:t>Locks</a:t>
            </a:r>
            <a:r>
              <a:rPr lang="en-US" sz="2400" dirty="0" smtClean="0"/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 Rating Systems.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 Bike Valuation.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 Points Systems.</a:t>
            </a:r>
            <a:endParaRPr lang="en-US" sz="2400" dirty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832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Vermin Vibes 2"/>
              </a:rPr>
              <a:t>The Geek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BikeDeed is a Decentralized R</a:t>
            </a:r>
            <a:r>
              <a:rPr lang="en-US" dirty="0" smtClean="0"/>
              <a:t>egistration and Tracking Application </a:t>
            </a:r>
            <a:r>
              <a:rPr lang="en-US" dirty="0"/>
              <a:t>running as a </a:t>
            </a:r>
            <a:r>
              <a:rPr lang="en-US" dirty="0" smtClean="0"/>
              <a:t>Smart </a:t>
            </a:r>
            <a:r>
              <a:rPr lang="en-US" dirty="0"/>
              <a:t>C</a:t>
            </a:r>
            <a:r>
              <a:rPr lang="en-US" dirty="0" smtClean="0"/>
              <a:t>ontract </a:t>
            </a:r>
            <a:r>
              <a:rPr lang="en-US" dirty="0"/>
              <a:t>on the Ethereum Blockchain.  Technologies include:</a:t>
            </a:r>
          </a:p>
          <a:p>
            <a:endParaRPr lang="en-US" dirty="0" smtClean="0"/>
          </a:p>
          <a:p>
            <a:r>
              <a:rPr lang="en-US" dirty="0" smtClean="0"/>
              <a:t>Inter</a:t>
            </a:r>
            <a:r>
              <a:rPr lang="en-US" dirty="0"/>
              <a:t>-Planetary File </a:t>
            </a:r>
            <a:r>
              <a:rPr lang="en-US" dirty="0" smtClean="0"/>
              <a:t>System</a:t>
            </a:r>
            <a:endParaRPr lang="en-US" dirty="0"/>
          </a:p>
          <a:p>
            <a:r>
              <a:rPr lang="en-US" dirty="0" smtClean="0"/>
              <a:t>ERC721 </a:t>
            </a:r>
            <a:r>
              <a:rPr lang="en-US" dirty="0"/>
              <a:t>non-fungible </a:t>
            </a:r>
            <a:r>
              <a:rPr lang="en-US" dirty="0" smtClean="0"/>
              <a:t>tokens</a:t>
            </a:r>
            <a:endParaRPr lang="en-US" dirty="0"/>
          </a:p>
          <a:p>
            <a:r>
              <a:rPr lang="en-US" dirty="0"/>
              <a:t>Web3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 Minimum Viable Product is up and running on the </a:t>
            </a:r>
            <a:r>
              <a:rPr lang="en-US" dirty="0" err="1"/>
              <a:t>Ethereum</a:t>
            </a:r>
            <a:r>
              <a:rPr lang="en-US" dirty="0"/>
              <a:t> </a:t>
            </a:r>
            <a:r>
              <a:rPr lang="en-US" dirty="0" err="1"/>
              <a:t>M</a:t>
            </a:r>
            <a:r>
              <a:rPr lang="en-US" dirty="0" err="1" smtClean="0"/>
              <a:t>ainnet</a:t>
            </a:r>
            <a:r>
              <a:rPr lang="en-US" dirty="0" smtClean="0"/>
              <a:t> </a:t>
            </a:r>
            <a:r>
              <a:rPr lang="en-US" dirty="0"/>
              <a:t>now.  Go to https://</a:t>
            </a:r>
            <a:r>
              <a:rPr lang="en-US" dirty="0" smtClean="0"/>
              <a:t>bikedeed.io/app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C24787B-3860-4821-B65F-1B57A65A7EB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716" y="1600200"/>
            <a:ext cx="4234543" cy="423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948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4E56DE3-7592-49EC-8AE5-3B9D57998E13}"/>
              </a:ext>
            </a:extLst>
          </p:cNvPr>
          <p:cNvSpPr/>
          <p:nvPr/>
        </p:nvSpPr>
        <p:spPr>
          <a:xfrm>
            <a:off x="367936" y="4127862"/>
            <a:ext cx="8401595" cy="193330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>
                <a:latin typeface="Vermin Vibes 2"/>
              </a:rPr>
              <a:t> BlockCHAIN Revolution?</a:t>
            </a:r>
            <a:endParaRPr lang="en-US" u="sng" dirty="0">
              <a:latin typeface="Vermin Vibes 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Getting the average person to see beyond the hype of tokens, Blockchain and ICOs is a difficult task.  People need to be exposed to </a:t>
            </a:r>
            <a:r>
              <a:rPr lang="en-US" sz="2400" dirty="0">
                <a:solidFill>
                  <a:srgbClr val="00B0F0"/>
                </a:solidFill>
              </a:rPr>
              <a:t>real-world applications </a:t>
            </a:r>
            <a:r>
              <a:rPr lang="en-US" sz="2400" dirty="0"/>
              <a:t>that are based on concepts they already understand before they will be open to the ideas that make Decentralization so </a:t>
            </a:r>
            <a:r>
              <a:rPr lang="en-US" sz="2400" dirty="0">
                <a:solidFill>
                  <a:srgbClr val="00B0F0"/>
                </a:solidFill>
              </a:rPr>
              <a:t>exciting and revolutionary</a:t>
            </a:r>
            <a:r>
              <a:rPr lang="en-US" sz="2400" dirty="0"/>
              <a:t>.  That was the primary motivation for creating BikeDeed.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dirty="0" smtClean="0"/>
              <a:t>huge </a:t>
            </a:r>
            <a:r>
              <a:rPr lang="en-US" sz="2400" dirty="0"/>
              <a:t>market of bicycle ownership represents a unique opportunity to bring a significant portion of the world’s population into the Blockchain ecosystem, leading to further </a:t>
            </a:r>
            <a:r>
              <a:rPr lang="en-US" sz="2400" dirty="0" smtClean="0"/>
              <a:t>opportunities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9343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Vermin Vibes 2"/>
                <a:cs typeface="Vermin Vibes 2"/>
              </a:rPr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00050" lvl="1" indent="0">
              <a:buNone/>
            </a:pPr>
            <a:endParaRPr lang="en-US" sz="3200" dirty="0"/>
          </a:p>
          <a:p>
            <a:pPr marL="400050" lvl="1" indent="0">
              <a:buNone/>
            </a:pPr>
            <a:r>
              <a:rPr lang="en-US" sz="3200" dirty="0"/>
              <a:t>There is currently no </a:t>
            </a:r>
            <a:r>
              <a:rPr lang="en-US" sz="3200" dirty="0">
                <a:solidFill>
                  <a:srgbClr val="00B0F0"/>
                </a:solidFill>
              </a:rPr>
              <a:t>Universal, Trusted, Borderless, Decentralized</a:t>
            </a:r>
            <a:r>
              <a:rPr lang="en-US" sz="3200" dirty="0"/>
              <a:t> repository for the registration, transfer and tracking of </a:t>
            </a:r>
            <a:r>
              <a:rPr lang="en-US" sz="3200" dirty="0" smtClean="0"/>
              <a:t>bicycles</a:t>
            </a:r>
            <a:r>
              <a:rPr lang="en-US" sz="3200" dirty="0"/>
              <a:t>.</a:t>
            </a:r>
          </a:p>
          <a:p>
            <a:pPr marL="400050" lvl="1" indent="0">
              <a:buNone/>
            </a:pPr>
            <a:endParaRPr lang="en-US" sz="3200" dirty="0"/>
          </a:p>
          <a:p>
            <a:pPr marL="400050" lvl="1" indent="0" algn="ctr">
              <a:buNone/>
            </a:pPr>
            <a:r>
              <a:rPr lang="en-US" sz="3200" dirty="0"/>
              <a:t>                </a:t>
            </a:r>
          </a:p>
          <a:p>
            <a:pPr marL="400050" lvl="1" indent="0" algn="ctr">
              <a:buNone/>
            </a:pPr>
            <a:r>
              <a:rPr lang="en-US" sz="3200" dirty="0"/>
              <a:t>                 “So, why should I care?”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2717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Vermin Vibes 2"/>
                <a:cs typeface="Vermin Vibes 2"/>
              </a:rPr>
              <a:t>The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Two Billion  </a:t>
            </a:r>
            <a:r>
              <a:rPr lang="en-US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2,000,000,000</a:t>
            </a:r>
          </a:p>
          <a:p>
            <a:pPr marL="0" indent="0">
              <a:buNone/>
            </a:pPr>
            <a:r>
              <a:rPr lang="en-US" sz="2000" dirty="0"/>
              <a:t> Number of bicycles in use around the world.</a:t>
            </a:r>
          </a:p>
          <a:p>
            <a:r>
              <a:rPr lang="en-US" b="1" dirty="0">
                <a:solidFill>
                  <a:srgbClr val="00B0F0"/>
                </a:solidFill>
              </a:rPr>
              <a:t>One Hundred Million  </a:t>
            </a:r>
            <a:r>
              <a:rPr lang="en-US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100,000,000</a:t>
            </a:r>
          </a:p>
          <a:p>
            <a:pPr marL="0" indent="0">
              <a:buNone/>
            </a:pPr>
            <a:r>
              <a:rPr lang="en-US" sz="2000" dirty="0"/>
              <a:t> The number of new bicycles </a:t>
            </a:r>
            <a:r>
              <a:rPr lang="en-US" sz="2000" dirty="0" smtClean="0"/>
              <a:t>manufactured, </a:t>
            </a:r>
            <a:r>
              <a:rPr lang="en-US" sz="2000" dirty="0" smtClean="0"/>
              <a:t>shipped, sold and maintained worldwide </a:t>
            </a:r>
            <a:r>
              <a:rPr lang="en-US" sz="2000" dirty="0"/>
              <a:t>each year.  </a:t>
            </a:r>
          </a:p>
          <a:p>
            <a:r>
              <a:rPr lang="en-US" b="1" dirty="0">
                <a:solidFill>
                  <a:srgbClr val="00B0F0"/>
                </a:solidFill>
              </a:rPr>
              <a:t>One and a Half Million  </a:t>
            </a:r>
            <a:r>
              <a:rPr lang="en-US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1,500,000</a:t>
            </a:r>
          </a:p>
          <a:p>
            <a:pPr marL="0" indent="0">
              <a:buNone/>
            </a:pPr>
            <a:r>
              <a:rPr lang="en-US" sz="2000" dirty="0"/>
              <a:t> Number of bicycles stolen each year in the U.S.</a:t>
            </a:r>
          </a:p>
          <a:p>
            <a:r>
              <a:rPr lang="en-US" b="1" dirty="0" smtClean="0">
                <a:solidFill>
                  <a:srgbClr val="00B0F0"/>
                </a:solidFill>
              </a:rPr>
              <a:t>Five Percent  </a:t>
            </a:r>
            <a:r>
              <a:rPr lang="en-US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5%</a:t>
            </a:r>
            <a:endParaRPr lang="en-US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Percentage </a:t>
            </a:r>
            <a:r>
              <a:rPr lang="en-US" sz="2000" dirty="0"/>
              <a:t>of </a:t>
            </a:r>
            <a:r>
              <a:rPr lang="en-US" sz="2000" dirty="0" smtClean="0"/>
              <a:t>stolen bicycles returned to owners.</a:t>
            </a:r>
            <a:endParaRPr lang="en-US" sz="20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150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ikeDeed-Inforgraphi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5785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118702"/>
            <a:ext cx="8229600" cy="850900"/>
          </a:xfrm>
        </p:spPr>
        <p:txBody>
          <a:bodyPr>
            <a:normAutofit/>
          </a:bodyPr>
          <a:lstStyle/>
          <a:p>
            <a:r>
              <a:rPr lang="en-US" sz="2800" u="sng" dirty="0" smtClean="0">
                <a:latin typeface="Vermin Vibes 2"/>
                <a:cs typeface="Vermin Vibes 2"/>
              </a:rPr>
              <a:t>Enter BIKEDEED</a:t>
            </a:r>
            <a:endParaRPr lang="en-US" sz="2800" u="sng" dirty="0">
              <a:latin typeface="Vermin Vibes 2"/>
              <a:cs typeface="Vermin Vibes 2"/>
            </a:endParaRPr>
          </a:p>
        </p:txBody>
      </p:sp>
    </p:spTree>
    <p:extLst>
      <p:ext uri="{BB962C8B-B14F-4D97-AF65-F5344CB8AC3E}">
        <p14:creationId xmlns:p14="http://schemas.microsoft.com/office/powerpoint/2010/main" val="263035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Vermin Vibes 2"/>
              </a:rPr>
              <a:t>Customer Benefits</a:t>
            </a:r>
            <a:endParaRPr lang="en-US" u="sng" dirty="0">
              <a:latin typeface="Vermin Vibes 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2648"/>
            <a:ext cx="8229600" cy="483056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3800" b="1" dirty="0" smtClean="0">
                <a:solidFill>
                  <a:srgbClr val="00B0F0"/>
                </a:solidFill>
              </a:rPr>
              <a:t>Bike Buyers </a:t>
            </a:r>
            <a:r>
              <a:rPr lang="en-US" sz="3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Individual Bike Buyers/Owners.  </a:t>
            </a:r>
            <a:endParaRPr lang="en-US" sz="3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Consumer peace of mind </a:t>
            </a:r>
            <a:r>
              <a:rPr lang="mr-IN" sz="2000" b="1" dirty="0" smtClean="0">
                <a:solidFill>
                  <a:srgbClr val="00B0F0"/>
                </a:solidFill>
              </a:rPr>
              <a:t>–</a:t>
            </a:r>
            <a:r>
              <a:rPr lang="en-US" sz="2000" b="1" dirty="0" smtClean="0">
                <a:solidFill>
                  <a:srgbClr val="00B0F0"/>
                </a:solidFill>
              </a:rPr>
              <a:t> bike is not stolen, bike has been well maintained.</a:t>
            </a: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Ease of Recovery.</a:t>
            </a: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Proof of value.</a:t>
            </a: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Recommendations for Local Bike Shops  for maintenance and parts.</a:t>
            </a:r>
            <a:endParaRPr lang="en-US" sz="2000" b="1" dirty="0">
              <a:solidFill>
                <a:srgbClr val="00B0F0"/>
              </a:solidFill>
            </a:endParaRP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Access to marketplaces.</a:t>
            </a:r>
          </a:p>
          <a:p>
            <a:pPr marL="0" indent="0">
              <a:buNone/>
            </a:pPr>
            <a:r>
              <a:rPr lang="en-US" sz="3800" b="1" dirty="0" smtClean="0">
                <a:solidFill>
                  <a:srgbClr val="00B0F0"/>
                </a:solidFill>
              </a:rPr>
              <a:t>Bike Sellers </a:t>
            </a:r>
            <a:r>
              <a:rPr lang="en-US" sz="38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Individual Bike </a:t>
            </a:r>
            <a:r>
              <a:rPr lang="en-US" sz="3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Sellers.  </a:t>
            </a:r>
            <a:endParaRPr lang="en-US" sz="3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Proof of ownership.</a:t>
            </a:r>
            <a:endParaRPr lang="en-US" sz="2000" b="1" dirty="0">
              <a:solidFill>
                <a:srgbClr val="00B0F0"/>
              </a:solidFill>
            </a:endParaRP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Proof of value.</a:t>
            </a:r>
            <a:endParaRPr lang="en-US" sz="2000" b="1" dirty="0">
              <a:solidFill>
                <a:srgbClr val="00B0F0"/>
              </a:solidFill>
            </a:endParaRPr>
          </a:p>
          <a:p>
            <a:pPr lvl="1" indent="-342900"/>
            <a:r>
              <a:rPr lang="en-US" sz="2000" b="1" dirty="0">
                <a:solidFill>
                  <a:srgbClr val="00B0F0"/>
                </a:solidFill>
              </a:rPr>
              <a:t>A</a:t>
            </a:r>
            <a:r>
              <a:rPr lang="en-US" sz="2000" b="1" dirty="0" smtClean="0">
                <a:solidFill>
                  <a:srgbClr val="00B0F0"/>
                </a:solidFill>
              </a:rPr>
              <a:t>ccess to marketplaces.</a:t>
            </a:r>
            <a:endParaRPr lang="en-US" sz="20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sz="3800" b="1" dirty="0" smtClean="0">
                <a:solidFill>
                  <a:srgbClr val="00B0F0"/>
                </a:solidFill>
              </a:rPr>
              <a:t>LBS </a:t>
            </a:r>
            <a:r>
              <a:rPr lang="en-US" sz="3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Local Bike Shops.  </a:t>
            </a:r>
            <a:endParaRPr lang="en-US" sz="3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Proof of ownership.</a:t>
            </a: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Access to maintenance records.</a:t>
            </a:r>
            <a:endParaRPr lang="en-US" sz="2000" b="1" dirty="0">
              <a:solidFill>
                <a:srgbClr val="00B0F0"/>
              </a:solidFill>
            </a:endParaRP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Recognition via ratings system.</a:t>
            </a:r>
            <a:endParaRPr lang="en-US" sz="20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sz="3800" b="1" dirty="0" smtClean="0">
                <a:solidFill>
                  <a:srgbClr val="00B0F0"/>
                </a:solidFill>
              </a:rPr>
              <a:t>OEM </a:t>
            </a:r>
            <a:r>
              <a:rPr lang="en-US" sz="3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Original Equipment Manufacturers.  </a:t>
            </a:r>
            <a:endParaRPr lang="en-US" sz="3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Increased sales.</a:t>
            </a:r>
            <a:endParaRPr lang="en-US" sz="2000" b="1" dirty="0">
              <a:solidFill>
                <a:srgbClr val="00B0F0"/>
              </a:solidFill>
            </a:endParaRPr>
          </a:p>
          <a:p>
            <a:pPr lvl="1" indent="-342900"/>
            <a:r>
              <a:rPr lang="en-US" sz="2000" b="1" dirty="0">
                <a:solidFill>
                  <a:srgbClr val="00B0F0"/>
                </a:solidFill>
              </a:rPr>
              <a:t>Proof of value.</a:t>
            </a:r>
          </a:p>
          <a:p>
            <a:pPr lvl="1" indent="-342900"/>
            <a:r>
              <a:rPr lang="en-US" sz="2000" b="1" dirty="0">
                <a:solidFill>
                  <a:srgbClr val="00B0F0"/>
                </a:solidFill>
              </a:rPr>
              <a:t>Easy access to marketplace.</a:t>
            </a:r>
          </a:p>
          <a:p>
            <a:pPr marL="0" indent="0">
              <a:buNone/>
            </a:pPr>
            <a:r>
              <a:rPr lang="en-US" sz="3600" b="1" dirty="0" smtClean="0">
                <a:solidFill>
                  <a:srgbClr val="00B0F0"/>
                </a:solidFill>
              </a:rPr>
              <a:t>Law Enforcement </a:t>
            </a:r>
            <a:r>
              <a:rPr lang="en-US" sz="36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Police.  </a:t>
            </a:r>
            <a:endParaRPr lang="en-US" sz="36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Less theft.</a:t>
            </a:r>
          </a:p>
          <a:p>
            <a:pPr lvl="1" indent="-342900"/>
            <a:r>
              <a:rPr lang="en-US" sz="2000" b="1" dirty="0" smtClean="0">
                <a:solidFill>
                  <a:srgbClr val="00B0F0"/>
                </a:solidFill>
              </a:rPr>
              <a:t>Ease of recovery.</a:t>
            </a:r>
            <a:endParaRPr lang="en-US" sz="2000" b="1" dirty="0">
              <a:solidFill>
                <a:srgbClr val="00B0F0"/>
              </a:solidFill>
            </a:endParaRPr>
          </a:p>
          <a:p>
            <a:pPr lvl="1" indent="-342900"/>
            <a:r>
              <a:rPr lang="en-US" sz="2000" b="1" dirty="0">
                <a:solidFill>
                  <a:srgbClr val="00B0F0"/>
                </a:solidFill>
              </a:rPr>
              <a:t>Proof of value.</a:t>
            </a:r>
          </a:p>
          <a:p>
            <a:pPr marL="0" indent="0">
              <a:buNone/>
            </a:pPr>
            <a:endParaRPr lang="en-US" b="1" dirty="0" smtClean="0">
              <a:solidFill>
                <a:srgbClr val="00B0F0"/>
              </a:solidFill>
            </a:endParaRPr>
          </a:p>
          <a:p>
            <a:pPr marL="0" lvl="1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227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Vermin Vibes 2"/>
                <a:cs typeface="Vermin Vibes 2"/>
              </a:rPr>
              <a:t>Revenue Streams</a:t>
            </a:r>
            <a:endParaRPr lang="en-US" u="sng" dirty="0">
              <a:latin typeface="Vermin Vibes 2"/>
              <a:cs typeface="Vermin Vibes 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A Buck a Bike  </a:t>
            </a:r>
            <a:r>
              <a:rPr lang="en-US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Flat fee for OE Manufacturers.  </a:t>
            </a:r>
            <a:endParaRPr lang="en-US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/>
              <a:t>     </a:t>
            </a:r>
            <a:r>
              <a:rPr lang="en-US" sz="2400" dirty="0" smtClean="0"/>
              <a:t>One Dollar fee for entering </a:t>
            </a:r>
            <a:r>
              <a:rPr lang="en-US" sz="2400" dirty="0" err="1" smtClean="0"/>
              <a:t>BikeDeed</a:t>
            </a:r>
            <a:r>
              <a:rPr lang="en-US" sz="2400" dirty="0" smtClean="0"/>
              <a:t> ecosystem.</a:t>
            </a:r>
          </a:p>
          <a:p>
            <a:r>
              <a:rPr lang="en-US" b="1" dirty="0">
                <a:solidFill>
                  <a:srgbClr val="00B0F0"/>
                </a:solidFill>
              </a:rPr>
              <a:t>Sales Channels </a:t>
            </a:r>
            <a:r>
              <a:rPr lang="en-US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Bike Components/Smart Locks.</a:t>
            </a:r>
            <a:endParaRPr lang="en-US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/>
              <a:t>      </a:t>
            </a:r>
            <a:r>
              <a:rPr lang="en-US" sz="2400" dirty="0" smtClean="0"/>
              <a:t>Bike Product sales projected </a:t>
            </a:r>
            <a:r>
              <a:rPr lang="en-US" sz="2400" dirty="0"/>
              <a:t>to be 62 Billion Dollar Industry by 2024</a:t>
            </a:r>
            <a:r>
              <a:rPr lang="en-US" sz="2400" dirty="0" smtClean="0"/>
              <a:t>.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r>
              <a:rPr lang="en-US" b="1" dirty="0" smtClean="0">
                <a:solidFill>
                  <a:srgbClr val="00B0F0"/>
                </a:solidFill>
              </a:rPr>
              <a:t>Big </a:t>
            </a:r>
            <a:r>
              <a:rPr lang="en-US" b="1" dirty="0" smtClean="0">
                <a:solidFill>
                  <a:srgbClr val="00B0F0"/>
                </a:solidFill>
              </a:rPr>
              <a:t>Data  </a:t>
            </a:r>
            <a:r>
              <a:rPr lang="en-US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Value Added Reseller.  </a:t>
            </a:r>
            <a:endParaRPr lang="en-US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Unique niche </a:t>
            </a:r>
            <a:r>
              <a:rPr lang="en-US" sz="2400" dirty="0"/>
              <a:t>in the value chain </a:t>
            </a:r>
            <a:r>
              <a:rPr lang="en-US" sz="2400" dirty="0" smtClean="0"/>
              <a:t>for </a:t>
            </a:r>
            <a:r>
              <a:rPr lang="en-US" sz="2400" dirty="0"/>
              <a:t>maximum sales </a:t>
            </a:r>
            <a:r>
              <a:rPr lang="en-US" sz="2400" dirty="0" smtClean="0"/>
              <a:t>opportunities.</a:t>
            </a:r>
            <a:endParaRPr lang="en-US" dirty="0"/>
          </a:p>
          <a:p>
            <a:r>
              <a:rPr lang="en-US" b="1" dirty="0" smtClean="0">
                <a:solidFill>
                  <a:srgbClr val="00B0F0"/>
                </a:solidFill>
              </a:rPr>
              <a:t>Insurance Referral </a:t>
            </a:r>
            <a:r>
              <a:rPr lang="en-US" b="1" dirty="0" smtClean="0">
                <a:solidFill>
                  <a:srgbClr val="00B0F0"/>
                </a:solidFill>
              </a:rPr>
              <a:t>Partnerships  </a:t>
            </a:r>
            <a:r>
              <a:rPr lang="en-US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Renter’s, Home Owner’s, (and Bicycle?) </a:t>
            </a:r>
            <a:r>
              <a:rPr lang="en-US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Insurance.</a:t>
            </a:r>
          </a:p>
          <a:p>
            <a:pPr marL="0" indent="0">
              <a:buNone/>
            </a:pPr>
            <a:r>
              <a:rPr lang="en-US" sz="2400" dirty="0" smtClean="0"/>
              <a:t>     Up to 20 </a:t>
            </a:r>
            <a:r>
              <a:rPr lang="mr-IN" sz="2400" dirty="0" smtClean="0"/>
              <a:t>–</a:t>
            </a:r>
            <a:r>
              <a:rPr lang="en-US" sz="2400" dirty="0" smtClean="0"/>
              <a:t> 30% profit from premium of cross-sales.  </a:t>
            </a:r>
            <a:endParaRPr lang="en-US" sz="2400" dirty="0" smtClean="0"/>
          </a:p>
          <a:p>
            <a:r>
              <a:rPr lang="en-US" b="1" dirty="0" smtClean="0">
                <a:solidFill>
                  <a:srgbClr val="00B0F0"/>
                </a:solidFill>
              </a:rPr>
              <a:t>Wallet Referral </a:t>
            </a:r>
            <a:r>
              <a:rPr lang="en-US" b="1" dirty="0">
                <a:solidFill>
                  <a:srgbClr val="00B0F0"/>
                </a:solidFill>
              </a:rPr>
              <a:t>Partnerships  </a:t>
            </a:r>
            <a:r>
              <a:rPr lang="en-US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Trust, Cipher, etc.</a:t>
            </a:r>
            <a:endParaRPr lang="en-US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/>
              <a:t>     Up to 20 </a:t>
            </a:r>
            <a:r>
              <a:rPr lang="mr-IN" sz="2400" dirty="0"/>
              <a:t>–</a:t>
            </a:r>
            <a:r>
              <a:rPr lang="en-US" sz="2400" dirty="0"/>
              <a:t> 30% profit from premium of cross-sales.  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38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Vermin Vibes 2"/>
              </a:rPr>
              <a:t>Transaction Events</a:t>
            </a:r>
            <a:r>
              <a:rPr lang="en-US" u="sng" dirty="0" smtClean="0">
                <a:latin typeface="Vermin Vibes 2"/>
              </a:rPr>
              <a:t> </a:t>
            </a:r>
            <a:endParaRPr lang="en-US" u="sng" dirty="0">
              <a:latin typeface="Vermin Vibes 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065577"/>
          </a:xfrm>
        </p:spPr>
        <p:txBody>
          <a:bodyPr>
            <a:normAutofit fontScale="85000" lnSpcReduction="10000"/>
          </a:bodyPr>
          <a:lstStyle/>
          <a:p>
            <a:pPr marL="400050" lvl="1" indent="0">
              <a:buNone/>
            </a:pPr>
            <a:r>
              <a:rPr lang="en-US" sz="2000" dirty="0" smtClean="0"/>
              <a:t>The following </a:t>
            </a:r>
            <a:r>
              <a:rPr lang="en-US" sz="2000" dirty="0"/>
              <a:t>T</a:t>
            </a:r>
            <a:r>
              <a:rPr lang="en-US" sz="2000" dirty="0" smtClean="0"/>
              <a:t>ransaction Events remain part of the </a:t>
            </a:r>
            <a:r>
              <a:rPr lang="en-US" sz="2000" dirty="0"/>
              <a:t>public record on the </a:t>
            </a:r>
            <a:r>
              <a:rPr lang="en-US" sz="2000" dirty="0" err="1"/>
              <a:t>Blockchain</a:t>
            </a:r>
            <a:r>
              <a:rPr lang="en-US" sz="2000" dirty="0" smtClean="0"/>
              <a:t>.</a:t>
            </a:r>
            <a:endParaRPr lang="en-US" sz="2000" dirty="0"/>
          </a:p>
          <a:p>
            <a:pPr lvl="1" indent="-342900">
              <a:buFont typeface="Arial"/>
              <a:buChar char="•"/>
            </a:pPr>
            <a:endParaRPr lang="en-US" sz="2000" dirty="0" smtClean="0"/>
          </a:p>
          <a:p>
            <a:pPr lvl="1" indent="-342900">
              <a:buFont typeface="Arial"/>
              <a:buChar char="•"/>
            </a:pPr>
            <a:r>
              <a:rPr lang="en-US" sz="2000" dirty="0" smtClean="0"/>
              <a:t>Bike is </a:t>
            </a:r>
            <a:r>
              <a:rPr lang="en-US" sz="2000" dirty="0"/>
              <a:t>labeled </a:t>
            </a:r>
            <a:r>
              <a:rPr lang="en-US" sz="2000" dirty="0" smtClean="0"/>
              <a:t>with a QR Code/NFC and </a:t>
            </a:r>
            <a:r>
              <a:rPr lang="en-US" sz="2000" dirty="0" smtClean="0">
                <a:solidFill>
                  <a:srgbClr val="00B0F0"/>
                </a:solidFill>
              </a:rPr>
              <a:t>registered </a:t>
            </a:r>
            <a:r>
              <a:rPr lang="en-US" sz="2000" dirty="0" smtClean="0"/>
              <a:t>on </a:t>
            </a:r>
            <a:r>
              <a:rPr lang="en-US" sz="2000" dirty="0"/>
              <a:t>the </a:t>
            </a:r>
            <a:r>
              <a:rPr lang="en-US" sz="2000" dirty="0" err="1"/>
              <a:t>Blockchain</a:t>
            </a:r>
            <a:r>
              <a:rPr lang="en-US" sz="2000" dirty="0"/>
              <a:t> </a:t>
            </a:r>
            <a:r>
              <a:rPr lang="en-US" sz="2000" dirty="0" smtClean="0"/>
              <a:t>at the </a:t>
            </a:r>
            <a:r>
              <a:rPr lang="en-US" sz="2000" dirty="0"/>
              <a:t>factory.  </a:t>
            </a:r>
            <a:endParaRPr lang="en-US" sz="2000" dirty="0" smtClean="0"/>
          </a:p>
          <a:p>
            <a:pPr lvl="1" indent="-342900">
              <a:buFont typeface="Arial"/>
              <a:buChar char="•"/>
            </a:pPr>
            <a:r>
              <a:rPr lang="en-US" sz="2000" dirty="0" smtClean="0"/>
              <a:t>When bike is shipped to the wholesaler, the </a:t>
            </a:r>
            <a:r>
              <a:rPr lang="en-US" sz="2000" dirty="0" err="1" smtClean="0"/>
              <a:t>BikeDeed</a:t>
            </a:r>
            <a:r>
              <a:rPr lang="en-US" sz="2000" dirty="0" smtClean="0"/>
              <a:t> </a:t>
            </a:r>
            <a:r>
              <a:rPr lang="en-US" sz="2000" dirty="0" err="1" smtClean="0"/>
              <a:t>dApp</a:t>
            </a:r>
            <a:r>
              <a:rPr lang="en-US" sz="2000" dirty="0" smtClean="0"/>
              <a:t> is used to </a:t>
            </a:r>
            <a:r>
              <a:rPr lang="en-US" sz="2000" dirty="0" smtClean="0">
                <a:solidFill>
                  <a:srgbClr val="00B0F0"/>
                </a:solidFill>
              </a:rPr>
              <a:t>transfer ownership </a:t>
            </a:r>
            <a:r>
              <a:rPr lang="en-US" sz="2000" dirty="0" smtClean="0"/>
              <a:t>of the the ERC 721 deed to the wholesaler’s wallet.  </a:t>
            </a:r>
          </a:p>
          <a:p>
            <a:pPr lvl="1" indent="-342900">
              <a:buFont typeface="Arial"/>
              <a:buChar char="•"/>
            </a:pPr>
            <a:r>
              <a:rPr lang="en-US" sz="2000" dirty="0" smtClean="0"/>
              <a:t>The </a:t>
            </a:r>
            <a:r>
              <a:rPr lang="en-US" sz="2000" dirty="0">
                <a:solidFill>
                  <a:srgbClr val="00B0F0"/>
                </a:solidFill>
              </a:rPr>
              <a:t>transfer ownership</a:t>
            </a:r>
            <a:r>
              <a:rPr lang="en-US" sz="2000" dirty="0" smtClean="0"/>
              <a:t> </a:t>
            </a:r>
            <a:r>
              <a:rPr lang="en-US" sz="2000" dirty="0" smtClean="0"/>
              <a:t>process </a:t>
            </a:r>
            <a:r>
              <a:rPr lang="en-US" sz="2000" dirty="0" smtClean="0"/>
              <a:t>occurs again </a:t>
            </a:r>
            <a:r>
              <a:rPr lang="en-US" sz="2000" dirty="0" smtClean="0"/>
              <a:t>when the </a:t>
            </a:r>
            <a:r>
              <a:rPr lang="en-US" sz="2000" dirty="0"/>
              <a:t>bike is shipped to the </a:t>
            </a:r>
            <a:r>
              <a:rPr lang="en-US" sz="2000" dirty="0" smtClean="0"/>
              <a:t>Local </a:t>
            </a:r>
            <a:r>
              <a:rPr lang="en-US" sz="2000" dirty="0"/>
              <a:t>B</a:t>
            </a:r>
            <a:r>
              <a:rPr lang="en-US" sz="2000" dirty="0" smtClean="0"/>
              <a:t>ike </a:t>
            </a:r>
            <a:r>
              <a:rPr lang="en-US" sz="2000" dirty="0"/>
              <a:t>S</a:t>
            </a:r>
            <a:r>
              <a:rPr lang="en-US" sz="2000" dirty="0" smtClean="0"/>
              <a:t>hop </a:t>
            </a:r>
            <a:r>
              <a:rPr lang="en-US" sz="2000" dirty="0"/>
              <a:t>for retail </a:t>
            </a:r>
            <a:r>
              <a:rPr lang="en-US" sz="2000" dirty="0" smtClean="0"/>
              <a:t>sale.  </a:t>
            </a:r>
            <a:endParaRPr lang="en-US" sz="2000" dirty="0" smtClean="0"/>
          </a:p>
          <a:p>
            <a:pPr lvl="1" indent="-342900">
              <a:buFont typeface="Arial"/>
              <a:buChar char="•"/>
            </a:pPr>
            <a:r>
              <a:rPr lang="en-US" sz="2000" dirty="0" smtClean="0"/>
              <a:t>When </a:t>
            </a:r>
            <a:r>
              <a:rPr lang="en-US" sz="2000" dirty="0"/>
              <a:t>the bike is </a:t>
            </a:r>
            <a:r>
              <a:rPr lang="en-US" sz="2000" dirty="0" smtClean="0"/>
              <a:t>finally sold </a:t>
            </a:r>
            <a:r>
              <a:rPr lang="en-US" sz="2000" dirty="0"/>
              <a:t>to an </a:t>
            </a:r>
            <a:r>
              <a:rPr lang="en-US" sz="2000" dirty="0" smtClean="0"/>
              <a:t>individual - or between individuals </a:t>
            </a:r>
            <a:r>
              <a:rPr lang="mr-IN" sz="2000" dirty="0" smtClean="0"/>
              <a:t>–</a:t>
            </a:r>
            <a:r>
              <a:rPr lang="en-US" sz="2000" dirty="0" smtClean="0"/>
              <a:t> ownership of the  bicycle’s </a:t>
            </a:r>
            <a:r>
              <a:rPr lang="en-US" sz="2000" dirty="0"/>
              <a:t>deed is </a:t>
            </a:r>
            <a:r>
              <a:rPr lang="en-US" sz="2000" dirty="0" smtClean="0"/>
              <a:t>transferred </a:t>
            </a:r>
            <a:r>
              <a:rPr lang="en-US" sz="2000" dirty="0">
                <a:solidFill>
                  <a:srgbClr val="00B0F0"/>
                </a:solidFill>
              </a:rPr>
              <a:t>f</a:t>
            </a:r>
            <a:r>
              <a:rPr lang="en-US" sz="2000" dirty="0" smtClean="0">
                <a:solidFill>
                  <a:srgbClr val="00B0F0"/>
                </a:solidFill>
              </a:rPr>
              <a:t>rom one individual’s wallet to another</a:t>
            </a:r>
            <a:r>
              <a:rPr lang="en-US" sz="2000" dirty="0" smtClean="0"/>
              <a:t>.  </a:t>
            </a:r>
            <a:endParaRPr lang="en-US" sz="2000" dirty="0" smtClean="0"/>
          </a:p>
          <a:p>
            <a:pPr lvl="1" indent="-342900">
              <a:buFont typeface="Arial"/>
              <a:buChar char="•"/>
            </a:pPr>
            <a:r>
              <a:rPr lang="en-US" sz="2000" dirty="0" smtClean="0"/>
              <a:t>At </a:t>
            </a:r>
            <a:r>
              <a:rPr lang="en-US" sz="2000" dirty="0" smtClean="0"/>
              <a:t>every stage of the bicycle’s voyage, the QR code on the bicycle is used to record the time and location of each </a:t>
            </a:r>
            <a:r>
              <a:rPr lang="en-US" sz="2000" dirty="0"/>
              <a:t>s</a:t>
            </a:r>
            <a:r>
              <a:rPr lang="en-US" sz="2000" dirty="0" smtClean="0"/>
              <a:t>upply-chain transaction </a:t>
            </a:r>
            <a:r>
              <a:rPr lang="en-US" sz="2000" dirty="0" smtClean="0">
                <a:solidFill>
                  <a:srgbClr val="00B0F0"/>
                </a:solidFill>
              </a:rPr>
              <a:t>making it a public record on the </a:t>
            </a:r>
            <a:r>
              <a:rPr lang="en-US" sz="2000" dirty="0" err="1" smtClean="0">
                <a:solidFill>
                  <a:srgbClr val="00B0F0"/>
                </a:solidFill>
              </a:rPr>
              <a:t>Blockchain</a:t>
            </a:r>
            <a:r>
              <a:rPr lang="en-US" sz="2000" dirty="0" smtClean="0"/>
              <a:t>.  </a:t>
            </a:r>
            <a:endParaRPr lang="en-US" sz="2000" dirty="0" smtClean="0"/>
          </a:p>
          <a:p>
            <a:pPr lvl="1" indent="-342900">
              <a:buFont typeface="Arial"/>
              <a:buChar char="•"/>
            </a:pPr>
            <a:r>
              <a:rPr lang="en-US" sz="2000" dirty="0" smtClean="0"/>
              <a:t>Every time </a:t>
            </a:r>
            <a:r>
              <a:rPr lang="en-US" sz="2000" dirty="0" smtClean="0">
                <a:solidFill>
                  <a:srgbClr val="00B0F0"/>
                </a:solidFill>
              </a:rPr>
              <a:t>maintenance is performed </a:t>
            </a:r>
            <a:r>
              <a:rPr lang="en-US" sz="2000" dirty="0" smtClean="0"/>
              <a:t>on </a:t>
            </a:r>
            <a:r>
              <a:rPr lang="en-US" sz="2000" dirty="0" smtClean="0"/>
              <a:t>the bike, the QR code and BikeDeed dApp is used to record the time, location, cost and description of the work.  </a:t>
            </a:r>
            <a:endParaRPr lang="en-US" sz="2000" dirty="0" smtClean="0"/>
          </a:p>
          <a:p>
            <a:pPr marL="400050" lvl="1" indent="0">
              <a:buNone/>
            </a:pPr>
            <a:endParaRPr lang="en-US" sz="2000" dirty="0" smtClean="0"/>
          </a:p>
          <a:p>
            <a:pPr marL="400050" lvl="1" indent="0">
              <a:buNone/>
            </a:pPr>
            <a:r>
              <a:rPr lang="en-US" sz="2000" dirty="0" smtClean="0"/>
              <a:t>This </a:t>
            </a:r>
            <a:r>
              <a:rPr lang="en-US" sz="2000" dirty="0"/>
              <a:t>rich </a:t>
            </a:r>
            <a:r>
              <a:rPr lang="en-US" sz="2000" dirty="0" err="1"/>
              <a:t>Blockchain</a:t>
            </a:r>
            <a:r>
              <a:rPr lang="en-US" sz="2000" dirty="0"/>
              <a:t> history </a:t>
            </a:r>
            <a:r>
              <a:rPr lang="en-US" sz="2000" dirty="0">
                <a:solidFill>
                  <a:srgbClr val="00B0F0"/>
                </a:solidFill>
              </a:rPr>
              <a:t>deters theft</a:t>
            </a:r>
            <a:r>
              <a:rPr lang="en-US" sz="2000" dirty="0"/>
              <a:t> and  facilitates recovery </a:t>
            </a:r>
            <a:r>
              <a:rPr lang="mr-IN" sz="2000" dirty="0"/>
              <a:t>–</a:t>
            </a:r>
            <a:r>
              <a:rPr lang="en-US" sz="2000" dirty="0"/>
              <a:t> especially in the case of international trafficking.  It also increases </a:t>
            </a:r>
            <a:r>
              <a:rPr lang="en-US" sz="2000" dirty="0" smtClean="0">
                <a:solidFill>
                  <a:srgbClr val="00B0F0"/>
                </a:solidFill>
              </a:rPr>
              <a:t>trust</a:t>
            </a:r>
            <a:r>
              <a:rPr lang="en-US" sz="2000" dirty="0" smtClean="0"/>
              <a:t> </a:t>
            </a:r>
            <a:r>
              <a:rPr lang="en-US" sz="2000" dirty="0"/>
              <a:t>among buyers, sellers and </a:t>
            </a:r>
            <a:r>
              <a:rPr lang="en-US" sz="2000" dirty="0" smtClean="0"/>
              <a:t>retailers.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64256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Vermin Vibes 2"/>
              </a:rPr>
              <a:t>Competition/Partners</a:t>
            </a:r>
            <a:endParaRPr lang="en-US" u="sng" dirty="0">
              <a:latin typeface="Vermin Vibes 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2648"/>
            <a:ext cx="8229600" cy="4830567"/>
          </a:xfrm>
        </p:spPr>
        <p:txBody>
          <a:bodyPr>
            <a:normAutofit/>
          </a:bodyPr>
          <a:lstStyle/>
          <a:p>
            <a:pPr marL="57150" indent="-457200"/>
            <a:r>
              <a:rPr lang="en-US" sz="2000" dirty="0" smtClean="0">
                <a:solidFill>
                  <a:srgbClr val="00B0F0"/>
                </a:solidFill>
                <a:hlinkClick r:id="rId2"/>
              </a:rPr>
              <a:t>Bike Index</a:t>
            </a:r>
            <a:r>
              <a:rPr lang="en-US" sz="2000" dirty="0" smtClean="0">
                <a:solidFill>
                  <a:srgbClr val="00B0F0"/>
                </a:solidFill>
              </a:rPr>
              <a:t>.</a:t>
            </a:r>
            <a:endParaRPr lang="en-US" sz="2000" dirty="0" smtClean="0">
              <a:solidFill>
                <a:srgbClr val="00B0F0"/>
              </a:solidFill>
              <a:hlinkClick r:id="rId3"/>
            </a:endParaRPr>
          </a:p>
          <a:p>
            <a:pPr marL="57150" indent="-457200"/>
            <a:r>
              <a:rPr lang="en-US" sz="2000" dirty="0" smtClean="0">
                <a:solidFill>
                  <a:srgbClr val="00B0F0"/>
                </a:solidFill>
                <a:hlinkClick r:id="rId3"/>
              </a:rPr>
              <a:t>Bike </a:t>
            </a:r>
            <a:r>
              <a:rPr lang="en-US" sz="2000" dirty="0" smtClean="0">
                <a:solidFill>
                  <a:srgbClr val="00B0F0"/>
                </a:solidFill>
                <a:hlinkClick r:id="rId3"/>
              </a:rPr>
              <a:t>Guard</a:t>
            </a:r>
            <a:endParaRPr lang="en-US" sz="2000" dirty="0" smtClean="0">
              <a:solidFill>
                <a:srgbClr val="00B0F0"/>
              </a:solidFill>
            </a:endParaRPr>
          </a:p>
          <a:p>
            <a:pPr marL="57150" indent="-457200"/>
            <a:r>
              <a:rPr lang="en-US" sz="2000" dirty="0" smtClean="0">
                <a:solidFill>
                  <a:srgbClr val="00B0F0"/>
                </a:solidFill>
                <a:hlinkClick r:id="rId4"/>
              </a:rPr>
              <a:t>National Bike Registry</a:t>
            </a:r>
            <a:endParaRPr lang="en-US" sz="2000" dirty="0" smtClean="0">
              <a:solidFill>
                <a:srgbClr val="00B0F0"/>
              </a:solidFill>
            </a:endParaRPr>
          </a:p>
          <a:p>
            <a:pPr marL="57150" indent="-457200"/>
            <a:r>
              <a:rPr lang="en-US" sz="2000" dirty="0" smtClean="0">
                <a:solidFill>
                  <a:srgbClr val="00B0F0"/>
                </a:solidFill>
                <a:hlinkClick r:id="rId5" action="ppaction://hlinkfile"/>
              </a:rPr>
              <a:t>Bike Registry (Global)</a:t>
            </a:r>
            <a:endParaRPr lang="en-US" sz="2000" dirty="0" smtClean="0">
              <a:solidFill>
                <a:srgbClr val="00B0F0"/>
              </a:solidFill>
            </a:endParaRPr>
          </a:p>
          <a:p>
            <a:pPr marL="400050" lvl="1" indent="0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sz="2000" dirty="0" smtClean="0">
                <a:solidFill>
                  <a:srgbClr val="00B0F0"/>
                </a:solidFill>
              </a:rPr>
              <a:t>Bike Index is the largest </a:t>
            </a:r>
            <a:r>
              <a:rPr lang="en-US" sz="2000" dirty="0">
                <a:solidFill>
                  <a:srgbClr val="00B0F0"/>
                </a:solidFill>
              </a:rPr>
              <a:t>competitor with </a:t>
            </a:r>
            <a:r>
              <a:rPr lang="en-US" sz="2000" dirty="0" smtClean="0">
                <a:solidFill>
                  <a:srgbClr val="00B0F0"/>
                </a:solidFill>
              </a:rPr>
              <a:t>over 186,000 </a:t>
            </a:r>
            <a:r>
              <a:rPr lang="en-US" sz="2000" dirty="0">
                <a:solidFill>
                  <a:srgbClr val="00B0F0"/>
                </a:solidFill>
              </a:rPr>
              <a:t>Registered </a:t>
            </a:r>
            <a:r>
              <a:rPr lang="en-US" sz="2000" dirty="0" smtClean="0">
                <a:solidFill>
                  <a:srgbClr val="00B0F0"/>
                </a:solidFill>
              </a:rPr>
              <a:t>Bikes. </a:t>
            </a:r>
            <a:r>
              <a:rPr lang="en-US" sz="2000" dirty="0"/>
              <a:t>A</a:t>
            </a:r>
            <a:r>
              <a:rPr lang="en-US" sz="2000" dirty="0" smtClean="0"/>
              <a:t>ll of these competitors have </a:t>
            </a:r>
            <a:r>
              <a:rPr lang="en-US" sz="2000" dirty="0" smtClean="0">
                <a:solidFill>
                  <a:srgbClr val="00B0F0"/>
                </a:solidFill>
              </a:rPr>
              <a:t>a </a:t>
            </a:r>
            <a:r>
              <a:rPr lang="en-US" sz="2000" dirty="0" smtClean="0">
                <a:solidFill>
                  <a:srgbClr val="00B0F0"/>
                </a:solidFill>
              </a:rPr>
              <a:t>fairly narrow </a:t>
            </a:r>
            <a:r>
              <a:rPr lang="en-US" sz="2000" dirty="0" smtClean="0">
                <a:solidFill>
                  <a:srgbClr val="00B0F0"/>
                </a:solidFill>
              </a:rPr>
              <a:t>and altruistic </a:t>
            </a:r>
            <a:r>
              <a:rPr lang="en-US" sz="2000" dirty="0" smtClean="0">
                <a:solidFill>
                  <a:srgbClr val="00B0F0"/>
                </a:solidFill>
              </a:rPr>
              <a:t>goal</a:t>
            </a:r>
            <a:r>
              <a:rPr lang="en-US" sz="2000" dirty="0" smtClean="0"/>
              <a:t> - to </a:t>
            </a:r>
            <a:r>
              <a:rPr lang="en-US" sz="2000" dirty="0" smtClean="0"/>
              <a:t>prevent theft and facilitate recovery of </a:t>
            </a:r>
            <a:r>
              <a:rPr lang="en-US" sz="2000" dirty="0" smtClean="0"/>
              <a:t>stolen bikes. </a:t>
            </a:r>
            <a:r>
              <a:rPr lang="en-US" sz="2000" dirty="0" smtClean="0"/>
              <a:t>While </a:t>
            </a:r>
            <a:r>
              <a:rPr lang="en-US" sz="2000" dirty="0" err="1" smtClean="0"/>
              <a:t>BikeDeed</a:t>
            </a:r>
            <a:r>
              <a:rPr lang="en-US" sz="2000" dirty="0" smtClean="0"/>
              <a:t> sees itself competing with </a:t>
            </a:r>
            <a:r>
              <a:rPr lang="en-US" sz="2000" dirty="0" smtClean="0"/>
              <a:t>these organizations </a:t>
            </a:r>
            <a:r>
              <a:rPr lang="en-US" sz="2000" dirty="0" smtClean="0"/>
              <a:t>for users, we ultimately see ourselves </a:t>
            </a:r>
            <a:r>
              <a:rPr lang="en-US" sz="2000" dirty="0" smtClean="0">
                <a:solidFill>
                  <a:srgbClr val="00B0F0"/>
                </a:solidFill>
              </a:rPr>
              <a:t>partnering with or even joining </a:t>
            </a:r>
            <a:r>
              <a:rPr lang="en-US" sz="2000" dirty="0" smtClean="0"/>
              <a:t>these organizations.  </a:t>
            </a:r>
            <a:r>
              <a:rPr lang="en-US" sz="2000" dirty="0" err="1" smtClean="0"/>
              <a:t>BikeDeed</a:t>
            </a:r>
            <a:r>
              <a:rPr lang="en-US" sz="2000" dirty="0" smtClean="0"/>
              <a:t> sees theft and recovery as only one piece of a much larger </a:t>
            </a:r>
            <a:r>
              <a:rPr lang="en-US" sz="2000" dirty="0" smtClean="0"/>
              <a:t>puzzle</a:t>
            </a:r>
            <a:r>
              <a:rPr lang="en-US" sz="2000" dirty="0" smtClean="0"/>
              <a:t>.    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212759406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13447</TotalTime>
  <Words>831</Words>
  <Application>Microsoft Macintosh PowerPoint</Application>
  <PresentationFormat>On-screen Show (4:3)</PresentationFormat>
  <Paragraphs>96</Paragraphs>
  <Slides>12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 Black </vt:lpstr>
      <vt:lpstr>PowerPoint Presentation</vt:lpstr>
      <vt:lpstr> BlockCHAIN Revolution?</vt:lpstr>
      <vt:lpstr>The Problem</vt:lpstr>
      <vt:lpstr>The Numbers</vt:lpstr>
      <vt:lpstr>Enter BIKEDEED</vt:lpstr>
      <vt:lpstr>Customer Benefits</vt:lpstr>
      <vt:lpstr>Revenue Streams</vt:lpstr>
      <vt:lpstr>Transaction Events </vt:lpstr>
      <vt:lpstr>Competition/Partners</vt:lpstr>
      <vt:lpstr>The 30 Second Demo</vt:lpstr>
      <vt:lpstr>Feature RECAP</vt:lpstr>
      <vt:lpstr>The Geek Stuff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BikeDeed</dc:title>
  <dc:creator>Default User Nam</dc:creator>
  <cp:lastModifiedBy>Default User Nam</cp:lastModifiedBy>
  <cp:revision>69</cp:revision>
  <cp:lastPrinted>2018-10-02T18:59:05Z</cp:lastPrinted>
  <dcterms:created xsi:type="dcterms:W3CDTF">2018-08-19T00:09:53Z</dcterms:created>
  <dcterms:modified xsi:type="dcterms:W3CDTF">2018-10-06T20:10:10Z</dcterms:modified>
</cp:coreProperties>
</file>

<file path=docProps/thumbnail.jpeg>
</file>